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4C0BFE-78EE-5946-0108-9D967AFF524C}"/>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C9BF2E3-A632-C31D-3B1B-71FC08C787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ACC852A-BD59-B6BE-8C5B-D51D517009E0}"/>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8A307FA8-97A2-292C-6C45-D611C515B63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A75F559-C4BD-8F8C-3AD1-E510C850C347}"/>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784887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B19979-2BE4-41E7-9C50-B75C5847F95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9DCFC41-F8A8-A5A0-3D39-9075FAD9E3E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C9ECD40-DCBC-BA5A-712F-63053891EEF6}"/>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D117AA0E-2583-D7A0-6A07-1EF0B0FB2D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999923D-9B3A-F1B9-4982-56FC6FD0085F}"/>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41128828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956E94F-951F-CA17-94FE-D72AD1F6DAEE}"/>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B5EDF35-63CA-683C-ED8B-19AF9C2C7C9C}"/>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89CEF54-A413-89C2-E98E-C2D3CE99A81A}"/>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55490FB0-D50B-1927-53E5-D69481E421E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97A7655-5153-56FA-4977-6D204F5ADF13}"/>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3822798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78961A-7CC2-2491-4E67-B6AFDC79F10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B62A0B9-C954-6BCC-82A8-B6218ED4D0C2}"/>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E7932B3-6FB2-2B54-2A47-B552FF9A99B0}"/>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ABA2CE15-726A-729D-0911-323446847DE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61A3EF4-0E2E-06B8-D324-BD7FC0D225A7}"/>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2591862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F4620A-8822-7EBC-1C12-0B660C94BA08}"/>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4B4A8A1-0578-7240-CE66-0ABC69D8DA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A6AEF6A-B502-AFB9-9366-F3D1344BB34D}"/>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EC03B895-78E5-162B-5855-71F8BE21346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9811070-B9BF-A990-C849-482ACCCA737C}"/>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88655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A92EDC-6C5C-B164-BA8A-013F2808DF4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9D6A1C60-A146-D8C5-A153-1344C67190A2}"/>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9280788-1152-8AE5-9E33-24B3E812D62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06547A49-219D-13E7-5CD0-F07035011E1C}"/>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6" name="Espace réservé du pied de page 5">
            <a:extLst>
              <a:ext uri="{FF2B5EF4-FFF2-40B4-BE49-F238E27FC236}">
                <a16:creationId xmlns:a16="http://schemas.microsoft.com/office/drawing/2014/main" id="{749955DF-8CDF-4197-A5FA-6629940C0C3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8DB8B25-6B6D-1F77-BC05-DAC725D0BB06}"/>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748842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1F52B6-FC66-9A21-5207-A11591BF45DF}"/>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4AAFE53D-CF50-C51E-335A-9C0F74448F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E6B8CFC-6DD3-A146-0EDC-8E532DFE0388}"/>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73E8166-80D7-D581-CE1C-090175153C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656A8453-F6CE-FE77-1DC1-002C91DC893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637EF1A-9507-B9AD-3A1D-56C036A8763F}"/>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8" name="Espace réservé du pied de page 7">
            <a:extLst>
              <a:ext uri="{FF2B5EF4-FFF2-40B4-BE49-F238E27FC236}">
                <a16:creationId xmlns:a16="http://schemas.microsoft.com/office/drawing/2014/main" id="{49E34DE6-88BF-38CE-0967-2963907A411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67F060E-036F-CBCD-D479-75EE32431EC5}"/>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3104999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9AAC23-7E1F-5F06-1415-2D30EA71FF8C}"/>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D52820A0-ADD5-1776-230E-D78A2702F8EF}"/>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4" name="Espace réservé du pied de page 3">
            <a:extLst>
              <a:ext uri="{FF2B5EF4-FFF2-40B4-BE49-F238E27FC236}">
                <a16:creationId xmlns:a16="http://schemas.microsoft.com/office/drawing/2014/main" id="{C4CFD9DC-5BDA-F002-5D89-DFBC687966E0}"/>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452339D-B1F9-5F28-B350-9E4AAC23B3CD}"/>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807211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F32CB10A-3FDC-B656-F601-7D77DDE69D7C}"/>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3" name="Espace réservé du pied de page 2">
            <a:extLst>
              <a:ext uri="{FF2B5EF4-FFF2-40B4-BE49-F238E27FC236}">
                <a16:creationId xmlns:a16="http://schemas.microsoft.com/office/drawing/2014/main" id="{6967B77A-60F9-A324-2271-B31FF5ABEBEA}"/>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B742544C-292D-5AB6-96C3-31CBA9A1CBB8}"/>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636219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33F29D-BB27-67A1-C59D-5CF12AF0BC0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14424C2D-D41D-CC98-AB89-35BF4639CA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952EC5F7-6AE4-5926-0910-C4088323EE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D1AEF44-BA1F-A674-0AEA-B0BE915E6444}"/>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6" name="Espace réservé du pied de page 5">
            <a:extLst>
              <a:ext uri="{FF2B5EF4-FFF2-40B4-BE49-F238E27FC236}">
                <a16:creationId xmlns:a16="http://schemas.microsoft.com/office/drawing/2014/main" id="{F20F42EA-BD3C-674A-D1AC-B8B910DDCE0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43EEBFE-AA44-7F15-9815-13B7863BBB85}"/>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1974034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42627-D13B-CFDE-2855-896E1B86052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EDFAF1A-AEC0-C9C1-AF2E-4B9DF56395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FA14C443-1123-95DB-A39F-BD9D0F44F3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E85CBCB-9F6A-7871-8767-F4B838624FC4}"/>
              </a:ext>
            </a:extLst>
          </p:cNvPr>
          <p:cNvSpPr>
            <a:spLocks noGrp="1"/>
          </p:cNvSpPr>
          <p:nvPr>
            <p:ph type="dt" sz="half" idx="10"/>
          </p:nvPr>
        </p:nvSpPr>
        <p:spPr/>
        <p:txBody>
          <a:bodyPr/>
          <a:lstStyle/>
          <a:p>
            <a:fld id="{C848CC7F-5A97-496F-8EDE-2CB9A1D3843B}" type="datetimeFigureOut">
              <a:rPr lang="fr-FR" smtClean="0"/>
              <a:t>02/05/2024</a:t>
            </a:fld>
            <a:endParaRPr lang="fr-FR"/>
          </a:p>
        </p:txBody>
      </p:sp>
      <p:sp>
        <p:nvSpPr>
          <p:cNvPr id="6" name="Espace réservé du pied de page 5">
            <a:extLst>
              <a:ext uri="{FF2B5EF4-FFF2-40B4-BE49-F238E27FC236}">
                <a16:creationId xmlns:a16="http://schemas.microsoft.com/office/drawing/2014/main" id="{7C4E284D-0762-314A-3D96-E6C13DDB563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B388C99-1316-A193-8EDD-15BE94482BCC}"/>
              </a:ext>
            </a:extLst>
          </p:cNvPr>
          <p:cNvSpPr>
            <a:spLocks noGrp="1"/>
          </p:cNvSpPr>
          <p:nvPr>
            <p:ph type="sldNum" sz="quarter" idx="12"/>
          </p:nvPr>
        </p:nvSpPr>
        <p:spPr/>
        <p:txBody>
          <a:bodyPr/>
          <a:lstStyle/>
          <a:p>
            <a:fld id="{E0F07FED-793F-479B-A1DE-52EC809DFB21}" type="slidenum">
              <a:rPr lang="fr-FR" smtClean="0"/>
              <a:t>‹N°›</a:t>
            </a:fld>
            <a:endParaRPr lang="fr-FR"/>
          </a:p>
        </p:txBody>
      </p:sp>
    </p:spTree>
    <p:extLst>
      <p:ext uri="{BB962C8B-B14F-4D97-AF65-F5344CB8AC3E}">
        <p14:creationId xmlns:p14="http://schemas.microsoft.com/office/powerpoint/2010/main" val="2576974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CA09CA18-0109-F775-4C31-AF3220DB40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7FC37C7-8526-A071-0227-CFC12F8050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C3DE3E4-A15D-A27C-4E0D-19C6AD0390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48CC7F-5A97-496F-8EDE-2CB9A1D3843B}" type="datetimeFigureOut">
              <a:rPr lang="fr-FR" smtClean="0"/>
              <a:t>02/05/2024</a:t>
            </a:fld>
            <a:endParaRPr lang="fr-FR"/>
          </a:p>
        </p:txBody>
      </p:sp>
      <p:sp>
        <p:nvSpPr>
          <p:cNvPr id="5" name="Espace réservé du pied de page 4">
            <a:extLst>
              <a:ext uri="{FF2B5EF4-FFF2-40B4-BE49-F238E27FC236}">
                <a16:creationId xmlns:a16="http://schemas.microsoft.com/office/drawing/2014/main" id="{62FA49D9-46F2-3796-7771-13E85CF90D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988DFDB9-DE05-D121-D65E-89C987A9D3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07FED-793F-479B-A1DE-52EC809DFB21}" type="slidenum">
              <a:rPr lang="fr-FR" smtClean="0"/>
              <a:t>‹N°›</a:t>
            </a:fld>
            <a:endParaRPr lang="fr-FR"/>
          </a:p>
        </p:txBody>
      </p:sp>
    </p:spTree>
    <p:extLst>
      <p:ext uri="{BB962C8B-B14F-4D97-AF65-F5344CB8AC3E}">
        <p14:creationId xmlns:p14="http://schemas.microsoft.com/office/powerpoint/2010/main" val="2811150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99C021CC-4187-17B7-2C58-DCEC2A898BB7}"/>
              </a:ext>
            </a:extLst>
          </p:cNvPr>
          <p:cNvSpPr txBox="1"/>
          <p:nvPr/>
        </p:nvSpPr>
        <p:spPr>
          <a:xfrm>
            <a:off x="3492759" y="728683"/>
            <a:ext cx="5206481" cy="553998"/>
          </a:xfrm>
          <a:prstGeom prst="rect">
            <a:avLst/>
          </a:prstGeom>
          <a:noFill/>
        </p:spPr>
        <p:txBody>
          <a:bodyPr wrap="square" rtlCol="0">
            <a:spAutoFit/>
          </a:bodyPr>
          <a:lstStyle/>
          <a:p>
            <a:r>
              <a:rPr lang="fr-FR" sz="3000" dirty="0">
                <a:latin typeface="Arial Black" panose="020B0A04020102020204" pitchFamily="34" charset="0"/>
              </a:rPr>
              <a:t>LES DIFFÉRENTS LIEUX</a:t>
            </a:r>
          </a:p>
        </p:txBody>
      </p:sp>
      <p:pic>
        <p:nvPicPr>
          <p:cNvPr id="1026" name="Picture 2" descr="10 endroits à découvrir dans les Vosges • Trekking et Voyage">
            <a:extLst>
              <a:ext uri="{FF2B5EF4-FFF2-40B4-BE49-F238E27FC236}">
                <a16:creationId xmlns:a16="http://schemas.microsoft.com/office/drawing/2014/main" id="{1C8C842C-3B05-FFA0-1496-0AD5C75D04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966" y="1556063"/>
            <a:ext cx="4514850" cy="3381375"/>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52ABCFB8-1B5E-816C-37B1-96106786BB63}"/>
              </a:ext>
            </a:extLst>
          </p:cNvPr>
          <p:cNvSpPr txBox="1"/>
          <p:nvPr/>
        </p:nvSpPr>
        <p:spPr>
          <a:xfrm>
            <a:off x="106330" y="4918432"/>
            <a:ext cx="6526763" cy="292388"/>
          </a:xfrm>
          <a:prstGeom prst="rect">
            <a:avLst/>
          </a:prstGeom>
          <a:noFill/>
        </p:spPr>
        <p:txBody>
          <a:bodyPr wrap="square">
            <a:spAutoFit/>
          </a:bodyPr>
          <a:lstStyle/>
          <a:p>
            <a:r>
              <a:rPr lang="fr-FR" sz="1300" dirty="0"/>
              <a:t>https://www.trekkingetvoyage.com</a:t>
            </a:r>
            <a:endParaRPr lang="fr-FR" sz="1300" dirty="0">
              <a:latin typeface="Arial Black" panose="020B0A04020102020204" pitchFamily="34" charset="0"/>
            </a:endParaRPr>
          </a:p>
        </p:txBody>
      </p:sp>
      <p:pic>
        <p:nvPicPr>
          <p:cNvPr id="1030" name="Picture 6" descr="plus beaux endroits des Vosges">
            <a:extLst>
              <a:ext uri="{FF2B5EF4-FFF2-40B4-BE49-F238E27FC236}">
                <a16:creationId xmlns:a16="http://schemas.microsoft.com/office/drawing/2014/main" id="{C3424694-45CA-47CA-8A3C-51457DB5E7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9672" y="1556063"/>
            <a:ext cx="5072064" cy="3381376"/>
          </a:xfrm>
          <a:prstGeom prst="rect">
            <a:avLst/>
          </a:prstGeom>
          <a:noFill/>
          <a:extLst>
            <a:ext uri="{909E8E84-426E-40DD-AFC4-6F175D3DCCD1}">
              <a14:hiddenFill xmlns:a14="http://schemas.microsoft.com/office/drawing/2010/main">
                <a:solidFill>
                  <a:srgbClr val="FFFFFF"/>
                </a:solidFill>
              </a14:hiddenFill>
            </a:ext>
          </a:extLst>
        </p:spPr>
      </p:pic>
      <p:sp>
        <p:nvSpPr>
          <p:cNvPr id="8" name="ZoneTexte 7">
            <a:extLst>
              <a:ext uri="{FF2B5EF4-FFF2-40B4-BE49-F238E27FC236}">
                <a16:creationId xmlns:a16="http://schemas.microsoft.com/office/drawing/2014/main" id="{75A3EBF0-1E20-DFB7-A2C4-3F1E5474B4BC}"/>
              </a:ext>
            </a:extLst>
          </p:cNvPr>
          <p:cNvSpPr txBox="1"/>
          <p:nvPr/>
        </p:nvSpPr>
        <p:spPr>
          <a:xfrm>
            <a:off x="6789672" y="4937438"/>
            <a:ext cx="6097554" cy="292388"/>
          </a:xfrm>
          <a:prstGeom prst="rect">
            <a:avLst/>
          </a:prstGeom>
          <a:noFill/>
        </p:spPr>
        <p:txBody>
          <a:bodyPr wrap="square">
            <a:spAutoFit/>
          </a:bodyPr>
          <a:lstStyle/>
          <a:p>
            <a:r>
              <a:rPr lang="fr-FR" sz="1300" dirty="0"/>
              <a:t>https://lespepitesdefrance.com/</a:t>
            </a:r>
          </a:p>
        </p:txBody>
      </p:sp>
    </p:spTree>
    <p:extLst>
      <p:ext uri="{BB962C8B-B14F-4D97-AF65-F5344CB8AC3E}">
        <p14:creationId xmlns:p14="http://schemas.microsoft.com/office/powerpoint/2010/main" val="3030371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24328846-6A05-BBDD-FE2A-755586DD461E}"/>
              </a:ext>
            </a:extLst>
          </p:cNvPr>
          <p:cNvSpPr txBox="1"/>
          <p:nvPr/>
        </p:nvSpPr>
        <p:spPr>
          <a:xfrm>
            <a:off x="2079171" y="867748"/>
            <a:ext cx="8033657" cy="553998"/>
          </a:xfrm>
          <a:prstGeom prst="rect">
            <a:avLst/>
          </a:prstGeom>
          <a:noFill/>
        </p:spPr>
        <p:txBody>
          <a:bodyPr wrap="square" rtlCol="0">
            <a:spAutoFit/>
          </a:bodyPr>
          <a:lstStyle/>
          <a:p>
            <a:r>
              <a:rPr lang="fr-FR" sz="3000" dirty="0">
                <a:latin typeface="Arial Black" panose="020B0A04020102020204" pitchFamily="34" charset="0"/>
              </a:rPr>
              <a:t>TOP 6 DES PLUS BEAUX ENDROITS</a:t>
            </a:r>
          </a:p>
        </p:txBody>
      </p:sp>
      <p:pic>
        <p:nvPicPr>
          <p:cNvPr id="2050" name="Picture 2" descr="plus beaux endroits des Vosges, Lac de Gérardmer">
            <a:extLst>
              <a:ext uri="{FF2B5EF4-FFF2-40B4-BE49-F238E27FC236}">
                <a16:creationId xmlns:a16="http://schemas.microsoft.com/office/drawing/2014/main" id="{296E7921-2F97-8FB6-3D24-88873A6E11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477" y="4142791"/>
            <a:ext cx="3778657" cy="252033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lus beaux endroits des Vosges, Route des Crêtes">
            <a:extLst>
              <a:ext uri="{FF2B5EF4-FFF2-40B4-BE49-F238E27FC236}">
                <a16:creationId xmlns:a16="http://schemas.microsoft.com/office/drawing/2014/main" id="{44A4C47A-207A-BBE4-88DB-39D32A8AF7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76" y="1421746"/>
            <a:ext cx="3778657" cy="252033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plus beaux endroits des Vosges, Kaysersberg">
            <a:extLst>
              <a:ext uri="{FF2B5EF4-FFF2-40B4-BE49-F238E27FC236}">
                <a16:creationId xmlns:a16="http://schemas.microsoft.com/office/drawing/2014/main" id="{2B8C3051-91A8-C858-6158-D3A863B3FE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6670" y="4108960"/>
            <a:ext cx="3778657" cy="252033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lus beaux endroits des Vosges, Lac Blanc">
            <a:extLst>
              <a:ext uri="{FF2B5EF4-FFF2-40B4-BE49-F238E27FC236}">
                <a16:creationId xmlns:a16="http://schemas.microsoft.com/office/drawing/2014/main" id="{B7FF05EF-704D-9CBF-83CC-0068815F1A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06669" y="1421745"/>
            <a:ext cx="3778657" cy="2520335"/>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plus beaux endroits des Vosges, Col de la Schlucht ">
            <a:extLst>
              <a:ext uri="{FF2B5EF4-FFF2-40B4-BE49-F238E27FC236}">
                <a16:creationId xmlns:a16="http://schemas.microsoft.com/office/drawing/2014/main" id="{9E805926-4BF9-9EA1-67E8-34B98EE811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23495" y="1393750"/>
            <a:ext cx="3778657" cy="2520335"/>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Neufchâteau (88300) - Vivre et s'installer">
            <a:extLst>
              <a:ext uri="{FF2B5EF4-FFF2-40B4-BE49-F238E27FC236}">
                <a16:creationId xmlns:a16="http://schemas.microsoft.com/office/drawing/2014/main" id="{EF46CC9C-5425-F7E0-BBC3-A77FD82CCC4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45862" y="4108960"/>
            <a:ext cx="3778657" cy="2520335"/>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a:extLst>
              <a:ext uri="{FF2B5EF4-FFF2-40B4-BE49-F238E27FC236}">
                <a16:creationId xmlns:a16="http://schemas.microsoft.com/office/drawing/2014/main" id="{90EC7BD1-EE73-38AA-AFFE-73D3DAD728D6}"/>
              </a:ext>
            </a:extLst>
          </p:cNvPr>
          <p:cNvSpPr txBox="1"/>
          <p:nvPr/>
        </p:nvSpPr>
        <p:spPr>
          <a:xfrm>
            <a:off x="8413880" y="6559311"/>
            <a:ext cx="6097554" cy="369332"/>
          </a:xfrm>
          <a:prstGeom prst="rect">
            <a:avLst/>
          </a:prstGeom>
          <a:noFill/>
        </p:spPr>
        <p:txBody>
          <a:bodyPr wrap="square">
            <a:spAutoFit/>
          </a:bodyPr>
          <a:lstStyle/>
          <a:p>
            <a:r>
              <a:rPr lang="fr-FR" dirty="0"/>
              <a:t>https://lespepitesdefrance.com/</a:t>
            </a:r>
          </a:p>
        </p:txBody>
      </p:sp>
    </p:spTree>
    <p:extLst>
      <p:ext uri="{BB962C8B-B14F-4D97-AF65-F5344CB8AC3E}">
        <p14:creationId xmlns:p14="http://schemas.microsoft.com/office/powerpoint/2010/main" val="257139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2" name="Picture 4" descr="plus beaux endroits des Vosges, Route des Crêtes">
            <a:extLst>
              <a:ext uri="{FF2B5EF4-FFF2-40B4-BE49-F238E27FC236}">
                <a16:creationId xmlns:a16="http://schemas.microsoft.com/office/drawing/2014/main" id="{1E1A044A-E58C-3935-ACAC-0F7C497AAA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111" y="3208070"/>
            <a:ext cx="5140989" cy="3429000"/>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AFB37E97-3962-B92A-202A-05DF95167989}"/>
              </a:ext>
            </a:extLst>
          </p:cNvPr>
          <p:cNvSpPr txBox="1"/>
          <p:nvPr/>
        </p:nvSpPr>
        <p:spPr>
          <a:xfrm>
            <a:off x="149111" y="979714"/>
            <a:ext cx="4665306" cy="553998"/>
          </a:xfrm>
          <a:prstGeom prst="rect">
            <a:avLst/>
          </a:prstGeom>
          <a:noFill/>
        </p:spPr>
        <p:txBody>
          <a:bodyPr wrap="square" rtlCol="0">
            <a:spAutoFit/>
          </a:bodyPr>
          <a:lstStyle/>
          <a:p>
            <a:r>
              <a:rPr lang="fr-FR" sz="3000" dirty="0">
                <a:latin typeface="Arial Black" panose="020B0A04020102020204" pitchFamily="34" charset="0"/>
              </a:rPr>
              <a:t>Routes des crêtes</a:t>
            </a:r>
          </a:p>
        </p:txBody>
      </p:sp>
      <p:sp>
        <p:nvSpPr>
          <p:cNvPr id="14" name="ZoneTexte 13">
            <a:extLst>
              <a:ext uri="{FF2B5EF4-FFF2-40B4-BE49-F238E27FC236}">
                <a16:creationId xmlns:a16="http://schemas.microsoft.com/office/drawing/2014/main" id="{B15528CB-FF33-6298-EFB4-EA2E229F53B5}"/>
              </a:ext>
            </a:extLst>
          </p:cNvPr>
          <p:cNvSpPr txBox="1"/>
          <p:nvPr/>
        </p:nvSpPr>
        <p:spPr>
          <a:xfrm>
            <a:off x="0" y="2020922"/>
            <a:ext cx="5140989" cy="1246495"/>
          </a:xfrm>
          <a:prstGeom prst="rect">
            <a:avLst/>
          </a:prstGeom>
          <a:noFill/>
        </p:spPr>
        <p:txBody>
          <a:bodyPr wrap="square">
            <a:spAutoFit/>
          </a:bodyPr>
          <a:lstStyle/>
          <a:p>
            <a:r>
              <a:rPr lang="fr-FR" sz="1500" dirty="0">
                <a:latin typeface="Arial Black" panose="020B0A04020102020204" pitchFamily="34" charset="0"/>
              </a:rPr>
              <a:t>Une route historique de la Première Guerre mondiale offrant des vues imprenables et des arrêts pique-nique au bord des lacs d'altitude, pour une expérience unique en communion avec la nature.</a:t>
            </a:r>
          </a:p>
        </p:txBody>
      </p:sp>
      <p:pic>
        <p:nvPicPr>
          <p:cNvPr id="15" name="Picture 2" descr="plus beaux endroits des Vosges, Lac de Gérardmer">
            <a:extLst>
              <a:ext uri="{FF2B5EF4-FFF2-40B4-BE49-F238E27FC236}">
                <a16:creationId xmlns:a16="http://schemas.microsoft.com/office/drawing/2014/main" id="{FB897C58-3908-2A7A-F92F-A49EBD7985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0877" y="3267417"/>
            <a:ext cx="5052012" cy="3369653"/>
          </a:xfrm>
          <a:prstGeom prst="rect">
            <a:avLst/>
          </a:prstGeom>
          <a:noFill/>
          <a:extLst>
            <a:ext uri="{909E8E84-426E-40DD-AFC4-6F175D3DCCD1}">
              <a14:hiddenFill xmlns:a14="http://schemas.microsoft.com/office/drawing/2010/main">
                <a:solidFill>
                  <a:srgbClr val="FFFFFF"/>
                </a:solidFill>
              </a14:hiddenFill>
            </a:ext>
          </a:extLst>
        </p:spPr>
      </p:pic>
      <p:sp>
        <p:nvSpPr>
          <p:cNvPr id="16" name="ZoneTexte 15">
            <a:extLst>
              <a:ext uri="{FF2B5EF4-FFF2-40B4-BE49-F238E27FC236}">
                <a16:creationId xmlns:a16="http://schemas.microsoft.com/office/drawing/2014/main" id="{6BF9CAE4-881D-F4F8-1F4C-9D391907D3A1}"/>
              </a:ext>
            </a:extLst>
          </p:cNvPr>
          <p:cNvSpPr txBox="1"/>
          <p:nvPr/>
        </p:nvSpPr>
        <p:spPr>
          <a:xfrm>
            <a:off x="7638840" y="979714"/>
            <a:ext cx="4404049" cy="553998"/>
          </a:xfrm>
          <a:prstGeom prst="rect">
            <a:avLst/>
          </a:prstGeom>
          <a:noFill/>
        </p:spPr>
        <p:txBody>
          <a:bodyPr wrap="square" rtlCol="0">
            <a:spAutoFit/>
          </a:bodyPr>
          <a:lstStyle/>
          <a:p>
            <a:r>
              <a:rPr lang="fr-FR" sz="3000" dirty="0">
                <a:latin typeface="Arial Black" panose="020B0A04020102020204" pitchFamily="34" charset="0"/>
              </a:rPr>
              <a:t>Lac de Gérardmer</a:t>
            </a:r>
          </a:p>
        </p:txBody>
      </p:sp>
      <p:sp>
        <p:nvSpPr>
          <p:cNvPr id="18" name="ZoneTexte 17">
            <a:extLst>
              <a:ext uri="{FF2B5EF4-FFF2-40B4-BE49-F238E27FC236}">
                <a16:creationId xmlns:a16="http://schemas.microsoft.com/office/drawing/2014/main" id="{DCDEFEA5-F3D8-1CA4-867A-05EDC9F680E3}"/>
              </a:ext>
            </a:extLst>
          </p:cNvPr>
          <p:cNvSpPr txBox="1"/>
          <p:nvPr/>
        </p:nvSpPr>
        <p:spPr>
          <a:xfrm>
            <a:off x="6869401" y="2482587"/>
            <a:ext cx="5400354" cy="784830"/>
          </a:xfrm>
          <a:prstGeom prst="rect">
            <a:avLst/>
          </a:prstGeom>
          <a:noFill/>
        </p:spPr>
        <p:txBody>
          <a:bodyPr wrap="square">
            <a:spAutoFit/>
          </a:bodyPr>
          <a:lstStyle/>
          <a:p>
            <a:r>
              <a:rPr lang="fr-FR" sz="1500" dirty="0">
                <a:latin typeface="Arial Black" panose="020B0A04020102020204" pitchFamily="34" charset="0"/>
              </a:rPr>
              <a:t>Le lac de Gérardmer, surnommé la “perle des Vosges”. Une randonnée autour du lac au lever du soleil, une expérience paisible et revitalisante.</a:t>
            </a:r>
          </a:p>
        </p:txBody>
      </p:sp>
    </p:spTree>
    <p:extLst>
      <p:ext uri="{BB962C8B-B14F-4D97-AF65-F5344CB8AC3E}">
        <p14:creationId xmlns:p14="http://schemas.microsoft.com/office/powerpoint/2010/main" val="4043674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2" name="Picture 8" descr="plus beaux endroits des Vosges, Lac Blanc">
            <a:extLst>
              <a:ext uri="{FF2B5EF4-FFF2-40B4-BE49-F238E27FC236}">
                <a16:creationId xmlns:a16="http://schemas.microsoft.com/office/drawing/2014/main" id="{85BDDECD-AB02-DCE9-6463-189C4977F2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67" y="3172892"/>
            <a:ext cx="5140989" cy="3429000"/>
          </a:xfrm>
          <a:prstGeom prst="rect">
            <a:avLst/>
          </a:prstGeom>
          <a:noFill/>
          <a:extLst>
            <a:ext uri="{909E8E84-426E-40DD-AFC4-6F175D3DCCD1}">
              <a14:hiddenFill xmlns:a14="http://schemas.microsoft.com/office/drawing/2010/main">
                <a:solidFill>
                  <a:srgbClr val="FFFFFF"/>
                </a:solidFill>
              </a14:hiddenFill>
            </a:ext>
          </a:extLst>
        </p:spPr>
      </p:pic>
      <p:sp>
        <p:nvSpPr>
          <p:cNvPr id="3" name="ZoneTexte 2">
            <a:extLst>
              <a:ext uri="{FF2B5EF4-FFF2-40B4-BE49-F238E27FC236}">
                <a16:creationId xmlns:a16="http://schemas.microsoft.com/office/drawing/2014/main" id="{C7D514F0-5D83-A124-DD51-DBFB3954B92C}"/>
              </a:ext>
            </a:extLst>
          </p:cNvPr>
          <p:cNvSpPr txBox="1"/>
          <p:nvPr/>
        </p:nvSpPr>
        <p:spPr>
          <a:xfrm>
            <a:off x="1362179" y="942392"/>
            <a:ext cx="2416630" cy="553998"/>
          </a:xfrm>
          <a:prstGeom prst="rect">
            <a:avLst/>
          </a:prstGeom>
          <a:noFill/>
        </p:spPr>
        <p:txBody>
          <a:bodyPr wrap="square" rtlCol="0">
            <a:spAutoFit/>
          </a:bodyPr>
          <a:lstStyle/>
          <a:p>
            <a:r>
              <a:rPr lang="fr-FR" sz="3000" dirty="0">
                <a:latin typeface="Arial Black" panose="020B0A04020102020204" pitchFamily="34" charset="0"/>
              </a:rPr>
              <a:t>Lac blanc</a:t>
            </a:r>
          </a:p>
        </p:txBody>
      </p:sp>
      <p:sp>
        <p:nvSpPr>
          <p:cNvPr id="5" name="ZoneTexte 4">
            <a:extLst>
              <a:ext uri="{FF2B5EF4-FFF2-40B4-BE49-F238E27FC236}">
                <a16:creationId xmlns:a16="http://schemas.microsoft.com/office/drawing/2014/main" id="{F02BE4EB-D9D8-3CE8-0759-78E7F90E4B7A}"/>
              </a:ext>
            </a:extLst>
          </p:cNvPr>
          <p:cNvSpPr txBox="1"/>
          <p:nvPr/>
        </p:nvSpPr>
        <p:spPr>
          <a:xfrm>
            <a:off x="0" y="1926398"/>
            <a:ext cx="5747657" cy="1246495"/>
          </a:xfrm>
          <a:prstGeom prst="rect">
            <a:avLst/>
          </a:prstGeom>
          <a:noFill/>
        </p:spPr>
        <p:txBody>
          <a:bodyPr wrap="square">
            <a:spAutoFit/>
          </a:bodyPr>
          <a:lstStyle/>
          <a:p>
            <a:r>
              <a:rPr lang="fr-FR" sz="1500" dirty="0">
                <a:latin typeface="Arial Black" panose="020B0A04020102020204" pitchFamily="34" charset="0"/>
              </a:rPr>
              <a:t>le lac Blanc, nommé pour la couleur de ses eaux cristallines. En hiver, il se transforme en un domaine skiable pour le ski de fond et les raquettes. Ne manquez pas l'ascension jusqu'au belvédère des Roches pour un panorama à 360° sur la vallée.</a:t>
            </a:r>
          </a:p>
        </p:txBody>
      </p:sp>
      <p:pic>
        <p:nvPicPr>
          <p:cNvPr id="6" name="Picture 6" descr="plus beaux endroits des Vosges, Kaysersberg">
            <a:extLst>
              <a:ext uri="{FF2B5EF4-FFF2-40B4-BE49-F238E27FC236}">
                <a16:creationId xmlns:a16="http://schemas.microsoft.com/office/drawing/2014/main" id="{D6073F01-111B-E70C-0CCF-1EE3FD330B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2045" y="3172892"/>
            <a:ext cx="5140989" cy="3429000"/>
          </a:xfrm>
          <a:prstGeom prst="rect">
            <a:avLst/>
          </a:prstGeom>
          <a:noFill/>
          <a:extLst>
            <a:ext uri="{909E8E84-426E-40DD-AFC4-6F175D3DCCD1}">
              <a14:hiddenFill xmlns:a14="http://schemas.microsoft.com/office/drawing/2010/main">
                <a:solidFill>
                  <a:srgbClr val="FFFFFF"/>
                </a:solidFill>
              </a14:hiddenFill>
            </a:ext>
          </a:extLst>
        </p:spPr>
      </p:pic>
      <p:sp>
        <p:nvSpPr>
          <p:cNvPr id="8" name="ZoneTexte 7">
            <a:extLst>
              <a:ext uri="{FF2B5EF4-FFF2-40B4-BE49-F238E27FC236}">
                <a16:creationId xmlns:a16="http://schemas.microsoft.com/office/drawing/2014/main" id="{FAC449C3-C5DD-3B71-740D-65AAD6CCE5E2}"/>
              </a:ext>
            </a:extLst>
          </p:cNvPr>
          <p:cNvSpPr txBox="1"/>
          <p:nvPr/>
        </p:nvSpPr>
        <p:spPr>
          <a:xfrm>
            <a:off x="6913638" y="1926397"/>
            <a:ext cx="5298921" cy="1246495"/>
          </a:xfrm>
          <a:prstGeom prst="rect">
            <a:avLst/>
          </a:prstGeom>
          <a:noFill/>
        </p:spPr>
        <p:txBody>
          <a:bodyPr wrap="square">
            <a:spAutoFit/>
          </a:bodyPr>
          <a:lstStyle/>
          <a:p>
            <a:r>
              <a:rPr lang="fr-FR" sz="1500">
                <a:latin typeface="Arial Black" panose="020B0A04020102020204" pitchFamily="34" charset="0"/>
              </a:rPr>
              <a:t>"Kaysersberg, point de départ de la Route des Vins d’Alsace, offre un marché de Noël féerique et des dégustations de vins locaux dans des caves séculaires, pour une immersion totale dans la tradition alsacienne."</a:t>
            </a:r>
            <a:endParaRPr lang="fr-FR" sz="1500" dirty="0">
              <a:latin typeface="Arial Black" panose="020B0A04020102020204" pitchFamily="34" charset="0"/>
            </a:endParaRPr>
          </a:p>
        </p:txBody>
      </p:sp>
      <p:sp>
        <p:nvSpPr>
          <p:cNvPr id="9" name="ZoneTexte 8">
            <a:extLst>
              <a:ext uri="{FF2B5EF4-FFF2-40B4-BE49-F238E27FC236}">
                <a16:creationId xmlns:a16="http://schemas.microsoft.com/office/drawing/2014/main" id="{79B9C083-3168-8B41-4725-1D68D1EE29DD}"/>
              </a:ext>
            </a:extLst>
          </p:cNvPr>
          <p:cNvSpPr txBox="1"/>
          <p:nvPr/>
        </p:nvSpPr>
        <p:spPr>
          <a:xfrm>
            <a:off x="8562480" y="942392"/>
            <a:ext cx="3200400" cy="553998"/>
          </a:xfrm>
          <a:prstGeom prst="rect">
            <a:avLst/>
          </a:prstGeom>
          <a:noFill/>
        </p:spPr>
        <p:txBody>
          <a:bodyPr wrap="square" rtlCol="0">
            <a:spAutoFit/>
          </a:bodyPr>
          <a:lstStyle/>
          <a:p>
            <a:r>
              <a:rPr lang="fr-FR" sz="3000" dirty="0">
                <a:latin typeface="Arial Black" panose="020B0A04020102020204" pitchFamily="34" charset="0"/>
              </a:rPr>
              <a:t>Kaysersberg</a:t>
            </a:r>
          </a:p>
        </p:txBody>
      </p:sp>
    </p:spTree>
    <p:extLst>
      <p:ext uri="{BB962C8B-B14F-4D97-AF65-F5344CB8AC3E}">
        <p14:creationId xmlns:p14="http://schemas.microsoft.com/office/powerpoint/2010/main" val="4071545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2" name="Picture 14" descr="plus beaux endroits des Vosges, Col de la Schlucht ">
            <a:extLst>
              <a:ext uri="{FF2B5EF4-FFF2-40B4-BE49-F238E27FC236}">
                <a16:creationId xmlns:a16="http://schemas.microsoft.com/office/drawing/2014/main" id="{87DFDEA0-A3F5-8A5D-9A0F-7449E06FA6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04" y="3244332"/>
            <a:ext cx="5140989" cy="3429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0" descr="Neufchâteau (88300) - Vivre et s'installer">
            <a:extLst>
              <a:ext uri="{FF2B5EF4-FFF2-40B4-BE49-F238E27FC236}">
                <a16:creationId xmlns:a16="http://schemas.microsoft.com/office/drawing/2014/main" id="{EAEC6986-8E59-E3D6-1557-AC3A98CF5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1308" y="3244333"/>
            <a:ext cx="5140988" cy="3428999"/>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107F377D-DCF1-5D0B-E501-D4ED33FDF21E}"/>
              </a:ext>
            </a:extLst>
          </p:cNvPr>
          <p:cNvSpPr txBox="1"/>
          <p:nvPr/>
        </p:nvSpPr>
        <p:spPr>
          <a:xfrm>
            <a:off x="0" y="1951671"/>
            <a:ext cx="5794310" cy="1292662"/>
          </a:xfrm>
          <a:prstGeom prst="rect">
            <a:avLst/>
          </a:prstGeom>
          <a:noFill/>
        </p:spPr>
        <p:txBody>
          <a:bodyPr wrap="square">
            <a:spAutoFit/>
          </a:bodyPr>
          <a:lstStyle/>
          <a:p>
            <a:r>
              <a:rPr lang="fr-FR" sz="1500" dirty="0">
                <a:latin typeface="Arial Black" panose="020B0A04020102020204" pitchFamily="34" charset="0"/>
              </a:rPr>
              <a:t>Ce col stratégique, témoin de conflits historiques, offre l'une des plus anciennes traversées des Vosges, bordée de points de vue spectaculaires. Ne manquez pas la descente en luge d’été, une activité ludique pour tous les âges.</a:t>
            </a:r>
          </a:p>
        </p:txBody>
      </p:sp>
      <p:sp>
        <p:nvSpPr>
          <p:cNvPr id="6" name="ZoneTexte 5">
            <a:extLst>
              <a:ext uri="{FF2B5EF4-FFF2-40B4-BE49-F238E27FC236}">
                <a16:creationId xmlns:a16="http://schemas.microsoft.com/office/drawing/2014/main" id="{70E2FE4C-8ACA-A103-E397-49FAA98C6C0B}"/>
              </a:ext>
            </a:extLst>
          </p:cNvPr>
          <p:cNvSpPr txBox="1"/>
          <p:nvPr/>
        </p:nvSpPr>
        <p:spPr>
          <a:xfrm>
            <a:off x="242595" y="774440"/>
            <a:ext cx="5551715" cy="553998"/>
          </a:xfrm>
          <a:prstGeom prst="rect">
            <a:avLst/>
          </a:prstGeom>
          <a:noFill/>
        </p:spPr>
        <p:txBody>
          <a:bodyPr wrap="square" rtlCol="0">
            <a:spAutoFit/>
          </a:bodyPr>
          <a:lstStyle/>
          <a:p>
            <a:r>
              <a:rPr lang="fr-FR" sz="3000" dirty="0">
                <a:latin typeface="Arial Black" panose="020B0A04020102020204" pitchFamily="34" charset="0"/>
              </a:rPr>
              <a:t>Col de la </a:t>
            </a:r>
            <a:r>
              <a:rPr lang="fr-FR" sz="3000" dirty="0" err="1">
                <a:latin typeface="Arial Black" panose="020B0A04020102020204" pitchFamily="34" charset="0"/>
              </a:rPr>
              <a:t>schlucht</a:t>
            </a:r>
            <a:endParaRPr lang="fr-FR" sz="3000" dirty="0">
              <a:latin typeface="Arial Black" panose="020B0A04020102020204" pitchFamily="34" charset="0"/>
            </a:endParaRPr>
          </a:p>
        </p:txBody>
      </p:sp>
      <p:sp>
        <p:nvSpPr>
          <p:cNvPr id="8" name="ZoneTexte 7">
            <a:extLst>
              <a:ext uri="{FF2B5EF4-FFF2-40B4-BE49-F238E27FC236}">
                <a16:creationId xmlns:a16="http://schemas.microsoft.com/office/drawing/2014/main" id="{D327E7D1-A357-8CD1-4FD9-5B1387E37AFC}"/>
              </a:ext>
            </a:extLst>
          </p:cNvPr>
          <p:cNvSpPr txBox="1"/>
          <p:nvPr/>
        </p:nvSpPr>
        <p:spPr>
          <a:xfrm>
            <a:off x="6871308" y="2090170"/>
            <a:ext cx="5500396" cy="1015663"/>
          </a:xfrm>
          <a:prstGeom prst="rect">
            <a:avLst/>
          </a:prstGeom>
          <a:noFill/>
        </p:spPr>
        <p:txBody>
          <a:bodyPr wrap="square">
            <a:spAutoFit/>
          </a:bodyPr>
          <a:lstStyle/>
          <a:p>
            <a:r>
              <a:rPr lang="fr-FR" sz="1500" dirty="0">
                <a:latin typeface="Arial Black" panose="020B0A04020102020204" pitchFamily="34" charset="0"/>
              </a:rPr>
              <a:t>Neufchâteau, ville stratégique durant la Guerre de Trente Ans, est labellisée “Ville d’Art et d’Histoire” pour son engagement dans la préservation de son patrimoine historique et architectural.</a:t>
            </a:r>
          </a:p>
        </p:txBody>
      </p:sp>
      <p:sp>
        <p:nvSpPr>
          <p:cNvPr id="9" name="ZoneTexte 8">
            <a:extLst>
              <a:ext uri="{FF2B5EF4-FFF2-40B4-BE49-F238E27FC236}">
                <a16:creationId xmlns:a16="http://schemas.microsoft.com/office/drawing/2014/main" id="{D564B136-78AF-6F37-FFF7-9FB57D975B48}"/>
              </a:ext>
            </a:extLst>
          </p:cNvPr>
          <p:cNvSpPr txBox="1"/>
          <p:nvPr/>
        </p:nvSpPr>
        <p:spPr>
          <a:xfrm>
            <a:off x="7955992" y="774440"/>
            <a:ext cx="3331029" cy="553998"/>
          </a:xfrm>
          <a:prstGeom prst="rect">
            <a:avLst/>
          </a:prstGeom>
          <a:noFill/>
        </p:spPr>
        <p:txBody>
          <a:bodyPr wrap="square" rtlCol="0">
            <a:spAutoFit/>
          </a:bodyPr>
          <a:lstStyle/>
          <a:p>
            <a:r>
              <a:rPr lang="fr-FR" sz="3000" dirty="0">
                <a:latin typeface="Arial Black" panose="020B0A04020102020204" pitchFamily="34" charset="0"/>
              </a:rPr>
              <a:t>Neufchâteau</a:t>
            </a:r>
          </a:p>
        </p:txBody>
      </p:sp>
    </p:spTree>
    <p:extLst>
      <p:ext uri="{BB962C8B-B14F-4D97-AF65-F5344CB8AC3E}">
        <p14:creationId xmlns:p14="http://schemas.microsoft.com/office/powerpoint/2010/main" val="3697241201"/>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265</Words>
  <Application>Microsoft Office PowerPoint</Application>
  <PresentationFormat>Grand écran</PresentationFormat>
  <Paragraphs>17</Paragraphs>
  <Slides>5</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5</vt:i4>
      </vt:variant>
    </vt:vector>
  </HeadingPairs>
  <TitlesOfParts>
    <vt:vector size="10" baseType="lpstr">
      <vt:lpstr>Arial</vt:lpstr>
      <vt:lpstr>Arial Black</vt:lpstr>
      <vt:lpstr>Calibri</vt:lpstr>
      <vt:lpstr>Calibri Light</vt:lpstr>
      <vt:lpstr>Thème Office</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Léon Grosip</dc:creator>
  <cp:lastModifiedBy>Léon Grosip</cp:lastModifiedBy>
  <cp:revision>1</cp:revision>
  <dcterms:created xsi:type="dcterms:W3CDTF">2024-05-02T16:08:30Z</dcterms:created>
  <dcterms:modified xsi:type="dcterms:W3CDTF">2024-05-02T17:25:07Z</dcterms:modified>
</cp:coreProperties>
</file>

<file path=docProps/thumbnail.jpeg>
</file>